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7" r:id="rId2"/>
    <p:sldId id="259" r:id="rId3"/>
    <p:sldId id="262" r:id="rId4"/>
    <p:sldId id="263"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00"/>
    <a:srgbClr val="9236C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4EA6A31-600F-47B9-87FE-AC75DC769B96}" type="datetimeFigureOut">
              <a:rPr lang="en-IN" smtClean="0"/>
              <a:pPr/>
              <a:t>02-03-2022</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012DF39-0018-4CE2-9067-089F7CF0EE7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02-03-2022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02-03-2022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02-03-2022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02-03-2022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EA6A31-600F-47B9-87FE-AC75DC769B96}" type="datetimeFigureOut">
              <a:rPr lang="en-IN" smtClean="0"/>
              <a:pPr/>
              <a:t>02-03-2022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EA6A31-600F-47B9-87FE-AC75DC769B96}" type="datetimeFigureOut">
              <a:rPr lang="en-IN" smtClean="0"/>
              <a:pPr/>
              <a:t>02-03-2022</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4EA6A31-600F-47B9-87FE-AC75DC769B96}" type="datetimeFigureOut">
              <a:rPr lang="en-IN" smtClean="0"/>
              <a:pPr/>
              <a:t>02-03-2022</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4EA6A31-600F-47B9-87FE-AC75DC769B96}" type="datetimeFigureOut">
              <a:rPr lang="en-IN" smtClean="0"/>
              <a:pPr/>
              <a:t>02-03-2022</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4EA6A31-600F-47B9-87FE-AC75DC769B96}" type="datetimeFigureOut">
              <a:rPr lang="en-IN" smtClean="0"/>
              <a:pPr/>
              <a:t>02-03-2022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4EA6A31-600F-47B9-87FE-AC75DC769B96}" type="datetimeFigureOut">
              <a:rPr lang="en-IN" smtClean="0"/>
              <a:pPr/>
              <a:t>02-03-2022</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012DF39-0018-4CE2-9067-089F7CF0EE7F}"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4EA6A31-600F-47B9-87FE-AC75DC769B96}" type="datetimeFigureOut">
              <a:rPr lang="en-IN" smtClean="0"/>
              <a:pPr/>
              <a:t>02-03-2022</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012DF39-0018-4CE2-9067-089F7CF0EE7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s://www.yorklawcorp.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143117"/>
            <a:ext cx="7676356" cy="3071833"/>
          </a:xfrm>
        </p:spPr>
        <p:txBody>
          <a:bodyPr>
            <a:normAutofit/>
          </a:bodyPr>
          <a:lstStyle/>
          <a:p>
            <a:endParaRPr lang="en-US" sz="2000" dirty="0" smtClean="0">
              <a:latin typeface="Calibri" pitchFamily="34" charset="0"/>
              <a:cs typeface="Calibri" pitchFamily="34" charset="0"/>
            </a:endParaRPr>
          </a:p>
          <a:p>
            <a:pPr algn="just">
              <a:buNone/>
            </a:pPr>
            <a:r>
              <a:rPr lang="en-US" sz="2400" dirty="0" smtClean="0">
                <a:latin typeface="Calibri" pitchFamily="34" charset="0"/>
                <a:cs typeface="Calibri" pitchFamily="34" charset="0"/>
              </a:rPr>
              <a:t>    Nursing </a:t>
            </a:r>
            <a:r>
              <a:rPr lang="en-US" sz="2400" dirty="0" smtClean="0">
                <a:latin typeface="Calibri" pitchFamily="34" charset="0"/>
                <a:cs typeface="Calibri" pitchFamily="34" charset="0"/>
              </a:rPr>
              <a:t>home abuse is the mistreatment or neglect of </a:t>
            </a:r>
            <a:r>
              <a:rPr lang="en-US" sz="2400" dirty="0" smtClean="0">
                <a:latin typeface="Calibri" pitchFamily="34" charset="0"/>
                <a:cs typeface="Calibri" pitchFamily="34" charset="0"/>
              </a:rPr>
              <a:t>a resident </a:t>
            </a:r>
            <a:r>
              <a:rPr lang="en-US" sz="2400" dirty="0" smtClean="0">
                <a:latin typeface="Calibri" pitchFamily="34" charset="0"/>
                <a:cs typeface="Calibri" pitchFamily="34" charset="0"/>
              </a:rPr>
              <a:t>by nursing home staff. Neglect is a form of abuse. It includes physical, emotional, and psychological </a:t>
            </a:r>
            <a:r>
              <a:rPr lang="en-US" sz="2400" dirty="0" smtClean="0">
                <a:latin typeface="Calibri" pitchFamily="34" charset="0"/>
                <a:cs typeface="Calibri" pitchFamily="34" charset="0"/>
              </a:rPr>
              <a:t>abuse</a:t>
            </a:r>
            <a:r>
              <a:rPr lang="en-US" sz="2400" dirty="0" smtClean="0">
                <a:latin typeface="Calibri" pitchFamily="34" charset="0"/>
                <a:cs typeface="Calibri" pitchFamily="34" charset="0"/>
              </a:rPr>
              <a:t>, including</a:t>
            </a:r>
            <a:r>
              <a:rPr lang="en-US" sz="2400" dirty="0" smtClean="0">
                <a:latin typeface="Calibri" pitchFamily="34" charset="0"/>
                <a:cs typeface="Calibri" pitchFamily="34" charset="0"/>
              </a:rPr>
              <a:t>: dehydration, malnutrition, bed sores, medication error, injuries from slip and falls, sexual abuse, financial exploitation and verbal abuse Etc.</a:t>
            </a:r>
            <a:endParaRPr lang="en-IN" sz="2400" dirty="0">
              <a:latin typeface="Calibri" pitchFamily="34" charset="0"/>
              <a:ea typeface="Cambria" pitchFamily="18" charset="0"/>
              <a:cs typeface="Calibri" pitchFamily="34" charset="0"/>
            </a:endParaRPr>
          </a:p>
        </p:txBody>
      </p:sp>
      <p:sp>
        <p:nvSpPr>
          <p:cNvPr id="3" name="Title 2"/>
          <p:cNvSpPr>
            <a:spLocks noGrp="1"/>
          </p:cNvSpPr>
          <p:nvPr>
            <p:ph type="title"/>
          </p:nvPr>
        </p:nvSpPr>
        <p:spPr>
          <a:xfrm>
            <a:off x="457200" y="928670"/>
            <a:ext cx="8229600" cy="1143008"/>
          </a:xfrm>
        </p:spPr>
        <p:txBody>
          <a:bodyPr>
            <a:normAutofit fontScale="90000"/>
          </a:bodyPr>
          <a:lstStyle/>
          <a:p>
            <a:pPr algn="ctr"/>
            <a:r>
              <a:rPr lang="en-IN" dirty="0" smtClean="0">
                <a:solidFill>
                  <a:srgbClr val="FF6600"/>
                </a:solidFill>
                <a:latin typeface="Cambria" pitchFamily="18" charset="0"/>
                <a:ea typeface="Cambria" pitchFamily="18" charset="0"/>
              </a:rPr>
              <a:t>What is </a:t>
            </a:r>
            <a:r>
              <a:rPr lang="en-IN" dirty="0" smtClean="0">
                <a:solidFill>
                  <a:srgbClr val="FF6600"/>
                </a:solidFill>
                <a:latin typeface="Cambria" pitchFamily="18" charset="0"/>
                <a:ea typeface="Cambria" pitchFamily="18" charset="0"/>
              </a:rPr>
              <a:t>Nursing</a:t>
            </a:r>
            <a:r>
              <a:rPr lang="en-IN" dirty="0" smtClean="0">
                <a:solidFill>
                  <a:srgbClr val="FF6600"/>
                </a:solidFill>
                <a:latin typeface="Cambria" pitchFamily="18" charset="0"/>
                <a:ea typeface="Cambria" pitchFamily="18" charset="0"/>
              </a:rPr>
              <a:t> Home Abuse </a:t>
            </a:r>
            <a:r>
              <a:rPr lang="en-IN" dirty="0" smtClean="0">
                <a:solidFill>
                  <a:srgbClr val="FF6600"/>
                </a:solidFill>
                <a:latin typeface="Cambria" pitchFamily="18" charset="0"/>
                <a:ea typeface="Cambria" pitchFamily="18" charset="0"/>
              </a:rPr>
              <a:t>or Neglect?</a:t>
            </a:r>
            <a:endParaRPr lang="en-IN" dirty="0">
              <a:solidFill>
                <a:srgbClr val="FF6600"/>
              </a:solidFill>
              <a:latin typeface="Cambria" pitchFamily="18" charset="0"/>
              <a:ea typeface="Cambria" pitchFamily="18" charset="0"/>
            </a:endParaRPr>
          </a:p>
        </p:txBody>
      </p:sp>
      <p:pic>
        <p:nvPicPr>
          <p:cNvPr id="2050" name="Picture 2"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44624"/>
            <a:ext cx="3264471" cy="876300"/>
          </a:xfrm>
          <a:prstGeom prst="rect">
            <a:avLst/>
          </a:prstGeom>
          <a:noFill/>
          <a:extLst>
            <a:ext uri="{909E8E84-426E-40DD-AFC4-6F175D3DCCD1}">
              <a14:hiddenFill xmlns="" xmlns:a14="http://schemas.microsoft.com/office/drawing/2010/main">
                <a:solidFill>
                  <a:srgbClr val="FFFFFF"/>
                </a:solidFill>
              </a14:hiddenFill>
            </a:ext>
          </a:extLst>
        </p:spPr>
      </p:pic>
      <p:pic>
        <p:nvPicPr>
          <p:cNvPr id="2053" name="Picture 5" descr="C:\Users\admin\Desktop\seo data\yorklawcorp.com\images\elder abuse and neglect cases1.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flipH="1">
            <a:off x="7143768" y="4357694"/>
            <a:ext cx="2000264" cy="250030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4125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71744"/>
            <a:ext cx="8229600" cy="2500330"/>
          </a:xfrm>
        </p:spPr>
        <p:txBody>
          <a:bodyPr>
            <a:normAutofit fontScale="85000" lnSpcReduction="20000"/>
          </a:bodyPr>
          <a:lstStyle/>
          <a:p>
            <a:pPr algn="just"/>
            <a:r>
              <a:rPr lang="en-US" sz="2800" dirty="0">
                <a:latin typeface="Calibri" pitchFamily="34" charset="0"/>
                <a:ea typeface="Cambria" pitchFamily="18" charset="0"/>
                <a:cs typeface="Calibri" pitchFamily="34" charset="0"/>
              </a:rPr>
              <a:t>Failure to provide healthy foods</a:t>
            </a:r>
          </a:p>
          <a:p>
            <a:pPr algn="just"/>
            <a:r>
              <a:rPr lang="en-US" sz="2800" dirty="0">
                <a:latin typeface="Calibri" pitchFamily="34" charset="0"/>
                <a:ea typeface="Cambria" pitchFamily="18" charset="0"/>
                <a:cs typeface="Calibri" pitchFamily="34" charset="0"/>
              </a:rPr>
              <a:t>Failure to provide sufficient water</a:t>
            </a:r>
          </a:p>
          <a:p>
            <a:pPr algn="just"/>
            <a:r>
              <a:rPr lang="en-US" sz="2800" dirty="0">
                <a:latin typeface="Calibri" pitchFamily="34" charset="0"/>
                <a:ea typeface="Cambria" pitchFamily="18" charset="0"/>
                <a:cs typeface="Calibri" pitchFamily="34" charset="0"/>
              </a:rPr>
              <a:t>Failure to care for daily personal hygiene</a:t>
            </a:r>
          </a:p>
          <a:p>
            <a:pPr algn="just"/>
            <a:r>
              <a:rPr lang="en-US" sz="2800" dirty="0">
                <a:latin typeface="Calibri" pitchFamily="34" charset="0"/>
                <a:ea typeface="Cambria" pitchFamily="18" charset="0"/>
                <a:cs typeface="Calibri" pitchFamily="34" charset="0"/>
              </a:rPr>
              <a:t>Failure to provide early and effective medical treatment</a:t>
            </a:r>
          </a:p>
          <a:p>
            <a:pPr algn="just"/>
            <a:r>
              <a:rPr lang="en-US" sz="2800" dirty="0">
                <a:latin typeface="Calibri" pitchFamily="34" charset="0"/>
                <a:ea typeface="Cambria" pitchFamily="18" charset="0"/>
                <a:cs typeface="Calibri" pitchFamily="34" charset="0"/>
              </a:rPr>
              <a:t>Isolation or confinement of an elderly patient</a:t>
            </a:r>
          </a:p>
          <a:p>
            <a:pPr algn="just"/>
            <a:r>
              <a:rPr lang="en-US" sz="2800" dirty="0">
                <a:latin typeface="Calibri" pitchFamily="34" charset="0"/>
                <a:ea typeface="Cambria" pitchFamily="18" charset="0"/>
                <a:cs typeface="Calibri" pitchFamily="34" charset="0"/>
              </a:rPr>
              <a:t>Unnecessary Sedation</a:t>
            </a:r>
          </a:p>
          <a:p>
            <a:pPr algn="just"/>
            <a:r>
              <a:rPr lang="en-US" sz="2800" dirty="0">
                <a:latin typeface="Calibri" pitchFamily="34" charset="0"/>
                <a:ea typeface="Cambria" pitchFamily="18" charset="0"/>
                <a:cs typeface="Calibri" pitchFamily="34" charset="0"/>
              </a:rPr>
              <a:t>Physical or verbal </a:t>
            </a:r>
            <a:r>
              <a:rPr lang="en-US" sz="2800" dirty="0" smtClean="0">
                <a:latin typeface="Calibri" pitchFamily="34" charset="0"/>
                <a:ea typeface="Cambria" pitchFamily="18" charset="0"/>
                <a:cs typeface="Calibri" pitchFamily="34" charset="0"/>
              </a:rPr>
              <a:t>abuse</a:t>
            </a:r>
          </a:p>
          <a:p>
            <a:pPr algn="just"/>
            <a:endParaRPr lang="en-US" sz="2400" dirty="0">
              <a:latin typeface="Cambria" pitchFamily="18" charset="0"/>
              <a:ea typeface="Cambria" pitchFamily="18" charset="0"/>
            </a:endParaRPr>
          </a:p>
        </p:txBody>
      </p:sp>
      <p:sp>
        <p:nvSpPr>
          <p:cNvPr id="3" name="Title 2"/>
          <p:cNvSpPr>
            <a:spLocks noGrp="1"/>
          </p:cNvSpPr>
          <p:nvPr>
            <p:ph type="title"/>
          </p:nvPr>
        </p:nvSpPr>
        <p:spPr>
          <a:xfrm>
            <a:off x="107504" y="785794"/>
            <a:ext cx="9001000" cy="1214446"/>
          </a:xfrm>
        </p:spPr>
        <p:txBody>
          <a:bodyPr>
            <a:noAutofit/>
          </a:bodyPr>
          <a:lstStyle/>
          <a:p>
            <a:pPr algn="ctr"/>
            <a:r>
              <a:rPr lang="en-US" sz="3600" dirty="0" smtClean="0">
                <a:solidFill>
                  <a:srgbClr val="FF6600"/>
                </a:solidFill>
                <a:effectLst>
                  <a:outerShdw blurRad="38100" dist="38100" dir="2700000" algn="tl">
                    <a:srgbClr val="000000">
                      <a:alpha val="43137"/>
                    </a:srgbClr>
                  </a:outerShdw>
                </a:effectLst>
                <a:latin typeface="Cambria" pitchFamily="18" charset="0"/>
                <a:ea typeface="Cambria" pitchFamily="18" charset="0"/>
              </a:rPr>
              <a:t>Skilled Nursing Home or Caregiver Abuse can include:</a:t>
            </a:r>
            <a:endParaRPr lang="en-IN" sz="3600" dirty="0">
              <a:solidFill>
                <a:srgbClr val="FF6600"/>
              </a:solidFill>
              <a:effectLst>
                <a:outerShdw blurRad="38100" dist="38100" dir="2700000" algn="tl">
                  <a:srgbClr val="000000">
                    <a:alpha val="43137"/>
                  </a:srgbClr>
                </a:outerShdw>
              </a:effectLst>
              <a:latin typeface="Cambria" pitchFamily="18" charset="0"/>
              <a:ea typeface="Cambria" pitchFamily="18" charset="0"/>
            </a:endParaRPr>
          </a:p>
        </p:txBody>
      </p:sp>
      <p:pic>
        <p:nvPicPr>
          <p:cNvPr id="4099" name="Picture 3" descr="C:\Users\admin\Desktop\seo data\yorklawcorp.com\images\nursing home and care give abuse.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flipH="1">
            <a:off x="5607854" y="4429132"/>
            <a:ext cx="3536178" cy="2357453"/>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44624"/>
            <a:ext cx="3264471" cy="8763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5832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71678"/>
            <a:ext cx="7686700" cy="3071834"/>
          </a:xfrm>
        </p:spPr>
        <p:txBody>
          <a:bodyPr>
            <a:normAutofit fontScale="77500" lnSpcReduction="20000"/>
          </a:bodyPr>
          <a:lstStyle/>
          <a:p>
            <a:pPr algn="just">
              <a:buNone/>
            </a:pPr>
            <a:r>
              <a:rPr lang="en-US" sz="3100" dirty="0" smtClean="0">
                <a:latin typeface="Calibri" pitchFamily="34" charset="0"/>
                <a:cs typeface="Calibri" pitchFamily="34" charset="0"/>
              </a:rPr>
              <a:t>   State </a:t>
            </a:r>
            <a:r>
              <a:rPr lang="en-US" sz="3100" dirty="0" smtClean="0">
                <a:latin typeface="Calibri" pitchFamily="34" charset="0"/>
                <a:cs typeface="Calibri" pitchFamily="34" charset="0"/>
              </a:rPr>
              <a:t>and federal law mandates that nursing home facilities owe their residents a duty of care. When a care facility fails to uphold its duty of care and this failure causes a resident to be injured, the facility can be held liable. Since complex medical malpractice and personal injury laws may bear upon nursing home abuse cases, it is crucial that plaintiffs hire experienced nursing home abuse attorneys to represent their cases. </a:t>
            </a:r>
            <a:r>
              <a:rPr lang="en-US" sz="3100" dirty="0" smtClean="0">
                <a:latin typeface="Calibri" pitchFamily="34" charset="0"/>
                <a:cs typeface="Calibri" pitchFamily="34" charset="0"/>
              </a:rPr>
              <a:t>Our Sacramento nursing home abuse attorneys are available to assist with any questions you may have.</a:t>
            </a:r>
            <a:endParaRPr lang="en-US" sz="3100" dirty="0" smtClean="0">
              <a:latin typeface="Calibri" pitchFamily="34" charset="0"/>
              <a:ea typeface="Cambria" pitchFamily="18" charset="0"/>
              <a:cs typeface="Calibri" pitchFamily="34" charset="0"/>
            </a:endParaRPr>
          </a:p>
          <a:p>
            <a:pPr algn="just"/>
            <a:endParaRPr lang="en-US" sz="2400" dirty="0">
              <a:latin typeface="Cambria" pitchFamily="18" charset="0"/>
              <a:ea typeface="Cambria" pitchFamily="18" charset="0"/>
            </a:endParaRPr>
          </a:p>
        </p:txBody>
      </p:sp>
      <p:sp>
        <p:nvSpPr>
          <p:cNvPr id="3" name="Title 2"/>
          <p:cNvSpPr>
            <a:spLocks noGrp="1"/>
          </p:cNvSpPr>
          <p:nvPr>
            <p:ph type="title"/>
          </p:nvPr>
        </p:nvSpPr>
        <p:spPr>
          <a:xfrm>
            <a:off x="107504" y="785794"/>
            <a:ext cx="9001000" cy="1214446"/>
          </a:xfrm>
        </p:spPr>
        <p:txBody>
          <a:bodyPr>
            <a:noAutofit/>
          </a:bodyPr>
          <a:lstStyle/>
          <a:p>
            <a:pPr algn="ctr"/>
            <a:r>
              <a:rPr lang="en-US" sz="3700" dirty="0" smtClean="0">
                <a:solidFill>
                  <a:srgbClr val="FF6600"/>
                </a:solidFill>
                <a:latin typeface="Cambria" pitchFamily="18" charset="0"/>
                <a:ea typeface="Cambria" pitchFamily="18" charset="0"/>
              </a:rPr>
              <a:t>Nursing Home Abuse </a:t>
            </a:r>
            <a:r>
              <a:rPr lang="en-US" sz="3700" dirty="0" smtClean="0">
                <a:solidFill>
                  <a:srgbClr val="FF6600"/>
                </a:solidFill>
                <a:latin typeface="Cambria" pitchFamily="18" charset="0"/>
                <a:ea typeface="Cambria" pitchFamily="18" charset="0"/>
              </a:rPr>
              <a:t>Law</a:t>
            </a:r>
            <a:endParaRPr lang="en-IN" sz="3700" dirty="0">
              <a:solidFill>
                <a:srgbClr val="FF6600"/>
              </a:solidFill>
              <a:latin typeface="Cambria" pitchFamily="18" charset="0"/>
              <a:ea typeface="Cambria" pitchFamily="18" charset="0"/>
            </a:endParaRPr>
          </a:p>
        </p:txBody>
      </p:sp>
      <p:pic>
        <p:nvPicPr>
          <p:cNvPr id="6" name="Picture 2"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44624"/>
            <a:ext cx="3264471" cy="8763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5832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00306"/>
            <a:ext cx="7686700" cy="3286148"/>
          </a:xfrm>
        </p:spPr>
        <p:txBody>
          <a:bodyPr>
            <a:noAutofit/>
          </a:bodyPr>
          <a:lstStyle/>
          <a:p>
            <a:pPr algn="just">
              <a:buNone/>
            </a:pPr>
            <a:r>
              <a:rPr lang="en-US" sz="2400" dirty="0" smtClean="0">
                <a:latin typeface="Calibri" pitchFamily="34" charset="0"/>
                <a:cs typeface="Calibri" pitchFamily="34" charset="0"/>
              </a:rPr>
              <a:t>    If </a:t>
            </a:r>
            <a:r>
              <a:rPr lang="en-US" sz="2400" dirty="0" smtClean="0">
                <a:latin typeface="Calibri" pitchFamily="34" charset="0"/>
                <a:cs typeface="Calibri" pitchFamily="34" charset="0"/>
              </a:rPr>
              <a:t>someone you love has suffered an injury because of nursing home abuse or neglect, you need the counsel of an experienced attorney. Contact York Law Firm to schedule a case evaluation with one of our Sacramento nursing home abuse attorneys. Our lawyers serve Sacramento, Fairfield, and nearby Northern California areas.</a:t>
            </a:r>
            <a:endParaRPr lang="en-US" sz="2400" dirty="0" smtClean="0">
              <a:latin typeface="Calibri" pitchFamily="34" charset="0"/>
              <a:ea typeface="Cambria" pitchFamily="18" charset="0"/>
              <a:cs typeface="Calibri" pitchFamily="34" charset="0"/>
            </a:endParaRPr>
          </a:p>
          <a:p>
            <a:pPr algn="just"/>
            <a:endParaRPr lang="en-US" sz="2400" dirty="0">
              <a:latin typeface="Cambria" pitchFamily="18" charset="0"/>
              <a:ea typeface="Cambria" pitchFamily="18" charset="0"/>
            </a:endParaRPr>
          </a:p>
        </p:txBody>
      </p:sp>
      <p:sp>
        <p:nvSpPr>
          <p:cNvPr id="3" name="Title 2"/>
          <p:cNvSpPr>
            <a:spLocks noGrp="1"/>
          </p:cNvSpPr>
          <p:nvPr>
            <p:ph type="title"/>
          </p:nvPr>
        </p:nvSpPr>
        <p:spPr>
          <a:xfrm>
            <a:off x="107504" y="785794"/>
            <a:ext cx="9001000" cy="2214578"/>
          </a:xfrm>
        </p:spPr>
        <p:txBody>
          <a:bodyPr>
            <a:noAutofit/>
          </a:bodyPr>
          <a:lstStyle/>
          <a:p>
            <a:pPr algn="ctr"/>
            <a:r>
              <a:rPr lang="en-US" sz="3700" dirty="0" smtClean="0">
                <a:solidFill>
                  <a:srgbClr val="FF6600"/>
                </a:solidFill>
                <a:latin typeface="Cambria" pitchFamily="18" charset="0"/>
                <a:ea typeface="Cambria" pitchFamily="18" charset="0"/>
              </a:rPr>
              <a:t>Contact Our Sacramento Nursing Home Abuse Attorneys</a:t>
            </a:r>
            <a:r>
              <a:rPr lang="en-US" sz="4000" b="0" dirty="0" smtClean="0"/>
              <a:t/>
            </a:r>
            <a:br>
              <a:rPr lang="en-US" sz="4000" b="0" dirty="0" smtClean="0"/>
            </a:br>
            <a:r>
              <a:rPr lang="en-US" sz="4000" b="0" dirty="0" smtClean="0"/>
              <a:t> </a:t>
            </a:r>
            <a:endParaRPr lang="en-IN" sz="3700" dirty="0">
              <a:solidFill>
                <a:srgbClr val="FF6600"/>
              </a:solidFill>
              <a:latin typeface="Cambria" pitchFamily="18" charset="0"/>
              <a:ea typeface="Cambria" pitchFamily="18" charset="0"/>
            </a:endParaRPr>
          </a:p>
        </p:txBody>
      </p:sp>
      <p:pic>
        <p:nvPicPr>
          <p:cNvPr id="6" name="Picture 2"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44624"/>
            <a:ext cx="3264471" cy="8763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5832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0" y="1714512"/>
            <a:ext cx="9146030" cy="5214950"/>
          </a:xfrm>
        </p:spPr>
      </p:pic>
      <p:sp>
        <p:nvSpPr>
          <p:cNvPr id="3" name="Title 2"/>
          <p:cNvSpPr>
            <a:spLocks noGrp="1"/>
          </p:cNvSpPr>
          <p:nvPr>
            <p:ph type="title"/>
          </p:nvPr>
        </p:nvSpPr>
        <p:spPr>
          <a:xfrm>
            <a:off x="457200" y="357166"/>
            <a:ext cx="8229600" cy="1775690"/>
          </a:xfrm>
        </p:spPr>
        <p:txBody>
          <a:bodyPr>
            <a:normAutofit/>
          </a:bodyPr>
          <a:lstStyle/>
          <a:p>
            <a:pPr algn="ctr"/>
            <a:r>
              <a:rPr lang="en-IN" sz="3700" dirty="0" smtClean="0">
                <a:solidFill>
                  <a:srgbClr val="FF6600"/>
                </a:solidFill>
                <a:latin typeface="Cambria" pitchFamily="18" charset="0"/>
                <a:ea typeface="Cambria" pitchFamily="18" charset="0"/>
              </a:rPr>
              <a:t>Contact Us</a:t>
            </a:r>
            <a:endParaRPr lang="en-IN" sz="3700" dirty="0">
              <a:solidFill>
                <a:srgbClr val="FF6600"/>
              </a:solidFill>
              <a:latin typeface="Cambria" pitchFamily="18" charset="0"/>
              <a:ea typeface="Cambria" pitchFamily="18" charset="0"/>
            </a:endParaRPr>
          </a:p>
        </p:txBody>
      </p:sp>
      <p:pic>
        <p:nvPicPr>
          <p:cNvPr id="5122"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79512" y="13133"/>
            <a:ext cx="3228975" cy="8763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4000496" y="5357826"/>
            <a:ext cx="5391480" cy="523220"/>
          </a:xfrm>
          <a:prstGeom prst="rect">
            <a:avLst/>
          </a:prstGeom>
          <a:noFill/>
        </p:spPr>
        <p:txBody>
          <a:bodyPr wrap="square" rtlCol="0">
            <a:spAutoFit/>
          </a:bodyPr>
          <a:lstStyle/>
          <a:p>
            <a:r>
              <a:rPr lang="en-IN" sz="2800" b="1" dirty="0" smtClean="0">
                <a:solidFill>
                  <a:schemeClr val="bg1"/>
                </a:solidFill>
                <a:latin typeface="Calibri" pitchFamily="34" charset="0"/>
                <a:cs typeface="Calibri" pitchFamily="34" charset="0"/>
              </a:rPr>
              <a:t>Visit </a:t>
            </a:r>
            <a:r>
              <a:rPr lang="en-IN" sz="2800" b="1" dirty="0" smtClean="0">
                <a:solidFill>
                  <a:schemeClr val="bg1"/>
                </a:solidFill>
                <a:latin typeface="Calibri" pitchFamily="34" charset="0"/>
                <a:cs typeface="Calibri" pitchFamily="34" charset="0"/>
              </a:rPr>
              <a:t>H</a:t>
            </a:r>
            <a:r>
              <a:rPr lang="en-IN" sz="2800" b="1" dirty="0" smtClean="0">
                <a:solidFill>
                  <a:schemeClr val="bg1"/>
                </a:solidFill>
                <a:latin typeface="Calibri" pitchFamily="34" charset="0"/>
                <a:cs typeface="Calibri" pitchFamily="34" charset="0"/>
              </a:rPr>
              <a:t>ere: </a:t>
            </a:r>
            <a:r>
              <a:rPr lang="en-IN" sz="2800" b="1" dirty="0" smtClean="0">
                <a:solidFill>
                  <a:srgbClr val="FF6600"/>
                </a:solidFill>
                <a:latin typeface="Calibri" pitchFamily="34" charset="0"/>
                <a:cs typeface="Calibri" pitchFamily="34" charset="0"/>
                <a:hlinkClick r:id="rId4"/>
              </a:rPr>
              <a:t>www.yorklawcorp.com</a:t>
            </a:r>
            <a:endParaRPr lang="en-IN" sz="2800" b="1" dirty="0">
              <a:solidFill>
                <a:srgbClr val="FF6600"/>
              </a:solidFill>
              <a:latin typeface="Calibri" pitchFamily="34" charset="0"/>
              <a:cs typeface="Calibri" pitchFamily="34" charset="0"/>
            </a:endParaRPr>
          </a:p>
        </p:txBody>
      </p:sp>
      <p:sp>
        <p:nvSpPr>
          <p:cNvPr id="6" name="TextBox 5"/>
          <p:cNvSpPr txBox="1"/>
          <p:nvPr/>
        </p:nvSpPr>
        <p:spPr>
          <a:xfrm>
            <a:off x="4000496" y="5786454"/>
            <a:ext cx="5320042" cy="523220"/>
          </a:xfrm>
          <a:prstGeom prst="rect">
            <a:avLst/>
          </a:prstGeom>
          <a:noFill/>
        </p:spPr>
        <p:txBody>
          <a:bodyPr wrap="square" rtlCol="0">
            <a:spAutoFit/>
          </a:bodyPr>
          <a:lstStyle/>
          <a:p>
            <a:r>
              <a:rPr lang="en-IN" sz="2800" b="1" dirty="0" smtClean="0">
                <a:solidFill>
                  <a:schemeClr val="bg1"/>
                </a:solidFill>
                <a:latin typeface="Calibri" pitchFamily="34" charset="0"/>
                <a:ea typeface="Cambria" pitchFamily="18" charset="0"/>
                <a:cs typeface="Calibri" pitchFamily="34" charset="0"/>
              </a:rPr>
              <a:t>Phone Number: 800-939-1832</a:t>
            </a:r>
            <a:endParaRPr lang="en-IN" sz="2800" b="1" dirty="0">
              <a:solidFill>
                <a:schemeClr val="bg1"/>
              </a:solidFill>
              <a:latin typeface="Calibri" pitchFamily="34" charset="0"/>
              <a:ea typeface="Cambria" pitchFamily="18" charset="0"/>
              <a:cs typeface="Calibri" pitchFamily="34" charset="0"/>
            </a:endParaRPr>
          </a:p>
        </p:txBody>
      </p:sp>
      <p:sp>
        <p:nvSpPr>
          <p:cNvPr id="7" name="TextBox 6"/>
          <p:cNvSpPr txBox="1"/>
          <p:nvPr/>
        </p:nvSpPr>
        <p:spPr>
          <a:xfrm>
            <a:off x="4000496" y="6191928"/>
            <a:ext cx="4892554" cy="523220"/>
          </a:xfrm>
          <a:prstGeom prst="rect">
            <a:avLst/>
          </a:prstGeom>
          <a:noFill/>
        </p:spPr>
        <p:txBody>
          <a:bodyPr wrap="square" rtlCol="0">
            <a:spAutoFit/>
          </a:bodyPr>
          <a:lstStyle/>
          <a:p>
            <a:r>
              <a:rPr lang="en-IN" sz="2800" b="1" dirty="0" smtClean="0">
                <a:solidFill>
                  <a:schemeClr val="bg1"/>
                </a:solidFill>
                <a:latin typeface="Calibri" pitchFamily="34" charset="0"/>
                <a:ea typeface="Cambria" pitchFamily="18" charset="0"/>
                <a:cs typeface="Calibri" pitchFamily="34" charset="0"/>
              </a:rPr>
              <a:t>Email: info@yorklawcorp.com</a:t>
            </a:r>
            <a:endParaRPr lang="en-IN" sz="2800" b="1" dirty="0">
              <a:solidFill>
                <a:schemeClr val="bg1"/>
              </a:solidFill>
              <a:latin typeface="Calibri" pitchFamily="34" charset="0"/>
              <a:ea typeface="Cambria" pitchFamily="18" charset="0"/>
              <a:cs typeface="Calibri" pitchFamily="34" charset="0"/>
            </a:endParaRPr>
          </a:p>
        </p:txBody>
      </p:sp>
      <p:sp>
        <p:nvSpPr>
          <p:cNvPr id="9" name="Title 2"/>
          <p:cNvSpPr txBox="1">
            <a:spLocks/>
          </p:cNvSpPr>
          <p:nvPr/>
        </p:nvSpPr>
        <p:spPr>
          <a:xfrm>
            <a:off x="2000232" y="2071678"/>
            <a:ext cx="7108272" cy="2357454"/>
          </a:xfrm>
          <a:prstGeom prst="rect">
            <a:avLst/>
          </a:prstGeom>
        </p:spPr>
        <p:txBody>
          <a:bodyPr vert="horz" rtlCol="0" anchor="ctr">
            <a:noAutofit/>
            <a:scene3d>
              <a:camera prst="orthographicFront"/>
              <a:lightRig rig="soft" dir="t"/>
            </a:scene3d>
            <a:sp3d prstMaterial="softEdge">
              <a:bevelT w="25400" h="25400"/>
            </a:sp3d>
          </a:bodyPr>
          <a:lstStyle/>
          <a:p>
            <a:pPr lvl="0" algn="ctr">
              <a:spcBef>
                <a:spcPct val="0"/>
              </a:spcBef>
            </a:pPr>
            <a:r>
              <a:rPr kumimoji="0" lang="en-US" sz="4000" b="1" i="0" u="none" strike="noStrike" kern="1200" cap="none" spc="0" normalizeH="0" baseline="0" noProof="0" dirty="0" smtClean="0">
                <a:ln>
                  <a:noFill/>
                </a:ln>
                <a:solidFill>
                  <a:schemeClr val="bg1"/>
                </a:solidFill>
                <a:effectLst>
                  <a:outerShdw blurRad="31750" dist="25400" dir="5400000" algn="tl" rotWithShape="0">
                    <a:srgbClr val="000000">
                      <a:alpha val="25000"/>
                    </a:srgbClr>
                  </a:outerShdw>
                </a:effectLst>
                <a:uLnTx/>
                <a:uFillTx/>
                <a:latin typeface="Cambria" pitchFamily="18" charset="0"/>
                <a:ea typeface="Cambria" pitchFamily="18" charset="0"/>
                <a:cs typeface="Calibri" pitchFamily="34" charset="0"/>
              </a:rPr>
              <a:t/>
            </a:r>
            <a:br>
              <a:rPr kumimoji="0" lang="en-US" sz="4000" b="1" i="0" u="none" strike="noStrike" kern="1200" cap="none" spc="0" normalizeH="0" baseline="0" noProof="0" dirty="0" smtClean="0">
                <a:ln>
                  <a:noFill/>
                </a:ln>
                <a:solidFill>
                  <a:schemeClr val="bg1"/>
                </a:solidFill>
                <a:effectLst>
                  <a:outerShdw blurRad="31750" dist="25400" dir="5400000" algn="tl" rotWithShape="0">
                    <a:srgbClr val="000000">
                      <a:alpha val="25000"/>
                    </a:srgbClr>
                  </a:outerShdw>
                </a:effectLst>
                <a:uLnTx/>
                <a:uFillTx/>
                <a:latin typeface="Cambria" pitchFamily="18" charset="0"/>
                <a:ea typeface="Cambria" pitchFamily="18" charset="0"/>
                <a:cs typeface="Calibri" pitchFamily="34" charset="0"/>
              </a:rPr>
            </a:br>
            <a:r>
              <a:rPr kumimoji="0" lang="en-US" sz="4000" b="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Cambria" pitchFamily="18" charset="0"/>
                <a:ea typeface="Cambria" pitchFamily="18" charset="0"/>
                <a:cs typeface="+mj-cs"/>
              </a:rPr>
              <a:t> </a:t>
            </a:r>
            <a:endParaRPr kumimoji="0" lang="en-IN" sz="3700" b="1" i="0" u="none" strike="noStrike" kern="1200" cap="none" spc="0" normalizeH="0" baseline="0" noProof="0" dirty="0">
              <a:ln>
                <a:noFill/>
              </a:ln>
              <a:solidFill>
                <a:srgbClr val="FF6600"/>
              </a:solidFill>
              <a:effectLst>
                <a:outerShdw blurRad="31750" dist="25400" dir="5400000" algn="tl" rotWithShape="0">
                  <a:srgbClr val="000000">
                    <a:alpha val="25000"/>
                  </a:srgbClr>
                </a:outerShdw>
              </a:effectLst>
              <a:uLnTx/>
              <a:uFillTx/>
              <a:latin typeface="Cambria" pitchFamily="18" charset="0"/>
              <a:ea typeface="Cambria" pitchFamily="18" charset="0"/>
              <a:cs typeface="+mj-cs"/>
            </a:endParaRPr>
          </a:p>
        </p:txBody>
      </p:sp>
      <p:sp>
        <p:nvSpPr>
          <p:cNvPr id="10" name="TextBox 9"/>
          <p:cNvSpPr txBox="1"/>
          <p:nvPr/>
        </p:nvSpPr>
        <p:spPr>
          <a:xfrm>
            <a:off x="2786050" y="2143116"/>
            <a:ext cx="5964124" cy="1384995"/>
          </a:xfrm>
          <a:prstGeom prst="rect">
            <a:avLst/>
          </a:prstGeom>
          <a:noFill/>
        </p:spPr>
        <p:txBody>
          <a:bodyPr wrap="square" rtlCol="0">
            <a:spAutoFit/>
          </a:bodyPr>
          <a:lstStyle/>
          <a:p>
            <a:r>
              <a:rPr lang="en-IN" sz="2800" b="1" dirty="0" smtClean="0">
                <a:solidFill>
                  <a:schemeClr val="bg1"/>
                </a:solidFill>
                <a:latin typeface="Calibri" pitchFamily="34" charset="0"/>
                <a:ea typeface="Cambria" pitchFamily="18" charset="0"/>
                <a:cs typeface="Calibri" pitchFamily="34" charset="0"/>
              </a:rPr>
              <a:t>Contact our Nursing home attorney to schedule a FREE case consultation Today!!!</a:t>
            </a:r>
            <a:endParaRPr lang="en-IN" sz="2800" b="1" dirty="0">
              <a:solidFill>
                <a:schemeClr val="bg1"/>
              </a:solidFill>
              <a:latin typeface="Calibri" pitchFamily="34" charset="0"/>
              <a:ea typeface="Cambria" pitchFamily="18" charset="0"/>
              <a:cs typeface="Calibri" pitchFamily="34" charset="0"/>
            </a:endParaRPr>
          </a:p>
        </p:txBody>
      </p:sp>
    </p:spTree>
    <p:extLst>
      <p:ext uri="{BB962C8B-B14F-4D97-AF65-F5344CB8AC3E}">
        <p14:creationId xmlns="" xmlns:p14="http://schemas.microsoft.com/office/powerpoint/2010/main" val="4237538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273</TotalTime>
  <Words>247</Words>
  <Application>Microsoft Office PowerPoint</Application>
  <PresentationFormat>On-screen Show (4:3)</PresentationFormat>
  <Paragraphs>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What is Nursing Home Abuse or Neglect?</vt:lpstr>
      <vt:lpstr>Skilled Nursing Home or Caregiver Abuse can include:</vt:lpstr>
      <vt:lpstr>Nursing Home Abuse Law</vt:lpstr>
      <vt:lpstr>Contact Our Sacramento Nursing Home Abuse Attorneys  </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Elder Abuse Attorneys Sacramento</dc:title>
  <dc:creator>admin</dc:creator>
  <cp:lastModifiedBy>LENOVO</cp:lastModifiedBy>
  <cp:revision>16</cp:revision>
  <dcterms:created xsi:type="dcterms:W3CDTF">2020-07-16T09:42:38Z</dcterms:created>
  <dcterms:modified xsi:type="dcterms:W3CDTF">2022-03-02T07:32:02Z</dcterms:modified>
</cp:coreProperties>
</file>